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85CA-E940-40CA-B017-FF4DB029F2CD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0BCE-BA23-46C9-985D-084F657F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28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85CA-E940-40CA-B017-FF4DB029F2CD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0BCE-BA23-46C9-985D-084F657F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51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85CA-E940-40CA-B017-FF4DB029F2CD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0BCE-BA23-46C9-985D-084F657F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80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85CA-E940-40CA-B017-FF4DB029F2CD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0BCE-BA23-46C9-985D-084F657F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572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85CA-E940-40CA-B017-FF4DB029F2CD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0BCE-BA23-46C9-985D-084F657F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55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85CA-E940-40CA-B017-FF4DB029F2CD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0BCE-BA23-46C9-985D-084F657F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68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85CA-E940-40CA-B017-FF4DB029F2CD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0BCE-BA23-46C9-985D-084F657F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199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85CA-E940-40CA-B017-FF4DB029F2CD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0BCE-BA23-46C9-985D-084F657F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82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85CA-E940-40CA-B017-FF4DB029F2CD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0BCE-BA23-46C9-985D-084F657F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608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85CA-E940-40CA-B017-FF4DB029F2CD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0BCE-BA23-46C9-985D-084F657F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0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85CA-E940-40CA-B017-FF4DB029F2CD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C0BCE-BA23-46C9-985D-084F657F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0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53A41EE-9694-4CE1-B2CB-72AAA5F42D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9248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085CA-E940-40CA-B017-FF4DB029F2CD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C0BCE-BA23-46C9-985D-084F657F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7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upload.wikimedia.org/wikipedia/commons/2/2c/Seleucid-Empire_200bc.jpg" TargetMode="Externa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americanhistory.si.edu/collections/numismatics/parthia/images/pamap.jpg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Chandragupta </a:t>
            </a:r>
            <a:r>
              <a:rPr lang="en-US" dirty="0" err="1" smtClean="0"/>
              <a:t>Maurya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Born around 340 B.C.E. in what is today Bihar</a:t>
            </a:r>
          </a:p>
          <a:p>
            <a:r>
              <a:rPr lang="en-US" dirty="0" smtClean="0"/>
              <a:t>Defeated the king of Magadha and became king around 324 B.C.E.</a:t>
            </a:r>
          </a:p>
          <a:p>
            <a:r>
              <a:rPr lang="en-US" dirty="0" smtClean="0"/>
              <a:t>Conquered the Nanda Empire in 322 B.C.E. and established the </a:t>
            </a:r>
            <a:r>
              <a:rPr lang="en-US" dirty="0" err="1" smtClean="0"/>
              <a:t>Mauryan</a:t>
            </a:r>
            <a:r>
              <a:rPr lang="en-US" dirty="0" smtClean="0"/>
              <a:t> Empire 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317" y="2192644"/>
            <a:ext cx="4281883" cy="329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7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Expansion of the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Expansion began in northwestern India in 323 B.C.E. after Alexander’s death</a:t>
            </a:r>
          </a:p>
          <a:p>
            <a:r>
              <a:rPr lang="en-US" dirty="0" smtClean="0"/>
              <a:t>Launched an invasion of the Seleucid Empire in 305 B.C.E.</a:t>
            </a:r>
          </a:p>
          <a:p>
            <a:r>
              <a:rPr lang="en-US" dirty="0" smtClean="0"/>
              <a:t>A peace treaty in 303 B.C.E. allowed the retention of conquered territories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564" y="1828800"/>
            <a:ext cx="3151436" cy="392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047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Expansion of the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Following peace with the Seleucid Empire the empire was expanded south into the Deccan Plateau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Chandragupta died in 297 B.C.E. and was succeeded by his son </a:t>
            </a:r>
            <a:r>
              <a:rPr lang="en-US" altLang="en-US" dirty="0" err="1" smtClean="0"/>
              <a:t>Bindusara</a:t>
            </a:r>
            <a:r>
              <a:rPr lang="en-US" altLang="en-US" dirty="0" smtClean="0"/>
              <a:t> who ruled until 272 B.C.E.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One </a:t>
            </a:r>
            <a:r>
              <a:rPr lang="en-US" altLang="en-US" dirty="0"/>
              <a:t>of the greatest rulers  was </a:t>
            </a:r>
            <a:r>
              <a:rPr lang="en-US" altLang="en-US" dirty="0" err="1"/>
              <a:t>Ashoka</a:t>
            </a:r>
            <a:r>
              <a:rPr lang="en-US" altLang="en-US" dirty="0"/>
              <a:t> the </a:t>
            </a:r>
            <a:r>
              <a:rPr lang="en-US" altLang="en-US" dirty="0" smtClean="0"/>
              <a:t>Great, son of </a:t>
            </a:r>
            <a:r>
              <a:rPr lang="en-US" altLang="en-US" dirty="0" err="1" smtClean="0"/>
              <a:t>Bindusara</a:t>
            </a:r>
            <a:r>
              <a:rPr lang="en-US" altLang="en-US" dirty="0" smtClean="0"/>
              <a:t> 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dirty="0" err="1"/>
              <a:t>Ashoka</a:t>
            </a:r>
            <a:r>
              <a:rPr lang="en-US" dirty="0"/>
              <a:t> came to the </a:t>
            </a:r>
            <a:r>
              <a:rPr lang="en-US" dirty="0" err="1"/>
              <a:t>Mauryan</a:t>
            </a:r>
            <a:r>
              <a:rPr lang="en-US" dirty="0"/>
              <a:t> throne in </a:t>
            </a:r>
            <a:r>
              <a:rPr lang="en-US" dirty="0" smtClean="0"/>
              <a:t>268 </a:t>
            </a:r>
            <a:r>
              <a:rPr lang="en-US" dirty="0"/>
              <a:t>B.C.E</a:t>
            </a:r>
            <a:r>
              <a:rPr lang="en-US" dirty="0" smtClean="0"/>
              <a:t>. after a war over succession</a:t>
            </a: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258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/>
              <a:t>Ashoka</a:t>
            </a:r>
            <a:r>
              <a:rPr lang="en-US" dirty="0" smtClean="0"/>
              <a:t> the Great </a:t>
            </a:r>
            <a:r>
              <a:rPr lang="en-US" sz="4000" dirty="0" smtClean="0"/>
              <a:t>(304 – 232 B.C.E.)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Born in </a:t>
            </a:r>
            <a:r>
              <a:rPr lang="en-US" dirty="0" err="1" smtClean="0"/>
              <a:t>Pataliputra</a:t>
            </a:r>
            <a:r>
              <a:rPr lang="en-US" dirty="0" smtClean="0"/>
              <a:t> in 304 B.C.E</a:t>
            </a:r>
          </a:p>
          <a:p>
            <a:r>
              <a:rPr lang="en-US" dirty="0" smtClean="0"/>
              <a:t>Received his military training early in life</a:t>
            </a:r>
          </a:p>
          <a:p>
            <a:r>
              <a:rPr lang="en-US" dirty="0" smtClean="0"/>
              <a:t>Gained a reputation as a fearless warrior</a:t>
            </a:r>
          </a:p>
          <a:p>
            <a:r>
              <a:rPr lang="en-US" dirty="0" smtClean="0"/>
              <a:t>Quelling of revolts in western provinces consolidated his power 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026" name="Picture 2" descr="C:\Users\Gary Ferguson\Documents\History 101, World Civ. to 1500\Photos and Illustrations\King Ashoka of the Mauryan Empire, circa 260 B.C.E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364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Ashoka</a:t>
            </a:r>
            <a:r>
              <a:rPr lang="en-US" dirty="0" smtClean="0"/>
              <a:t> the Great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Became a Buddhist in 260 B.C.E. following </a:t>
            </a:r>
            <a:r>
              <a:rPr lang="en-US" dirty="0" smtClean="0"/>
              <a:t>the massive loss of lives during the </a:t>
            </a:r>
            <a:r>
              <a:rPr lang="en-US" dirty="0" err="1" smtClean="0"/>
              <a:t>Kalinga</a:t>
            </a:r>
            <a:r>
              <a:rPr lang="en-US" dirty="0" smtClean="0"/>
              <a:t> War</a:t>
            </a:r>
          </a:p>
          <a:p>
            <a:r>
              <a:rPr lang="en-US" dirty="0" smtClean="0"/>
              <a:t>Promoted Buddhism within the empire</a:t>
            </a:r>
            <a:endParaRPr lang="en-US" dirty="0"/>
          </a:p>
          <a:p>
            <a:r>
              <a:rPr lang="en-US" dirty="0"/>
              <a:t>Promoted moral values</a:t>
            </a:r>
          </a:p>
          <a:p>
            <a:r>
              <a:rPr lang="en-US" dirty="0"/>
              <a:t>Appointed governors to oversee the provinces</a:t>
            </a:r>
          </a:p>
          <a:p>
            <a:r>
              <a:rPr lang="en-US" dirty="0"/>
              <a:t>Wanted to conquer by </a:t>
            </a:r>
            <a:r>
              <a:rPr lang="en-US" dirty="0" smtClean="0"/>
              <a:t>righteousness</a:t>
            </a:r>
            <a:endParaRPr lang="en-US" dirty="0"/>
          </a:p>
          <a:p>
            <a:r>
              <a:rPr lang="en-US" dirty="0"/>
              <a:t>Viewed as an enlightened </a:t>
            </a:r>
            <a:r>
              <a:rPr lang="en-US" dirty="0" smtClean="0"/>
              <a:t>ruler</a:t>
            </a:r>
          </a:p>
          <a:p>
            <a:r>
              <a:rPr lang="en-US" dirty="0" smtClean="0"/>
              <a:t>Died in 232 B.C.E.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748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Mauryan</a:t>
            </a:r>
            <a:r>
              <a:rPr lang="en-US" dirty="0" smtClean="0"/>
              <a:t>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</a:t>
            </a:r>
            <a:r>
              <a:rPr lang="en-US" dirty="0" smtClean="0"/>
              <a:t>ery centralized and efficient in civil and military organizations</a:t>
            </a:r>
          </a:p>
          <a:p>
            <a:r>
              <a:rPr lang="en-US" dirty="0" smtClean="0"/>
              <a:t>Contact with the west encouraged cultural development throughout the empire</a:t>
            </a:r>
          </a:p>
          <a:p>
            <a:r>
              <a:rPr lang="en-US" dirty="0" smtClean="0"/>
              <a:t>Developed an excellent road system</a:t>
            </a:r>
          </a:p>
          <a:p>
            <a:r>
              <a:rPr lang="en-US" dirty="0" smtClean="0"/>
              <a:t>The arts, industry  and education flourished throughout the empire</a:t>
            </a:r>
          </a:p>
          <a:p>
            <a:r>
              <a:rPr lang="en-US" altLang="en-US" dirty="0"/>
              <a:t>Empire was in decline until its overthrow in 185 B.C.E. by the Sunga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942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Seleucus</a:t>
            </a:r>
            <a:r>
              <a:rPr lang="en-US" dirty="0" smtClean="0"/>
              <a:t> I </a:t>
            </a:r>
            <a:r>
              <a:rPr lang="en-US" dirty="0" err="1" smtClean="0"/>
              <a:t>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Born to a noble family in Macedon in 358 B.C.E.</a:t>
            </a:r>
          </a:p>
          <a:p>
            <a:r>
              <a:rPr lang="en-US" dirty="0" smtClean="0"/>
              <a:t>Served as a aide to Phillip II</a:t>
            </a:r>
          </a:p>
          <a:p>
            <a:r>
              <a:rPr lang="en-US" dirty="0" smtClean="0"/>
              <a:t>Joined Alexander’s army in 334 B.C.E.</a:t>
            </a:r>
          </a:p>
          <a:p>
            <a:r>
              <a:rPr lang="en-US" dirty="0" smtClean="0"/>
              <a:t>By 327 B.C.E. had risen to a major command position in the army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782748"/>
            <a:ext cx="2819400" cy="375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249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altLang="en-US" dirty="0" err="1" smtClean="0"/>
              <a:t>Seleucus</a:t>
            </a:r>
            <a:r>
              <a:rPr lang="en-US" altLang="en-US" dirty="0" smtClean="0"/>
              <a:t> I</a:t>
            </a:r>
            <a:endParaRPr lang="en-US" alt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 err="1" smtClean="0"/>
              <a:t>Seleucus</a:t>
            </a:r>
            <a:r>
              <a:rPr lang="en-US" altLang="en-US" sz="2400" dirty="0" smtClean="0"/>
              <a:t> was given </a:t>
            </a:r>
            <a:r>
              <a:rPr lang="en-US" altLang="en-US" sz="2400" dirty="0"/>
              <a:t>the </a:t>
            </a:r>
            <a:r>
              <a:rPr lang="en-US" altLang="en-US" sz="2400" dirty="0" smtClean="0"/>
              <a:t>Babylonian </a:t>
            </a:r>
            <a:r>
              <a:rPr lang="en-US" altLang="en-US" sz="2400" dirty="0"/>
              <a:t>region in </a:t>
            </a:r>
            <a:r>
              <a:rPr lang="en-US" altLang="en-US" sz="2400" dirty="0" smtClean="0"/>
              <a:t>the </a:t>
            </a:r>
            <a:r>
              <a:rPr lang="en-US" altLang="en-US" sz="2400" dirty="0"/>
              <a:t>partition of 	Alexander the </a:t>
            </a:r>
            <a:r>
              <a:rPr lang="en-US" altLang="en-US" sz="2400" dirty="0" smtClean="0"/>
              <a:t>Great’s empire </a:t>
            </a:r>
            <a:r>
              <a:rPr lang="en-US" altLang="en-US" sz="2400" dirty="0"/>
              <a:t>in </a:t>
            </a:r>
            <a:r>
              <a:rPr lang="en-US" altLang="en-US" sz="2400" dirty="0" smtClean="0"/>
              <a:t>320 B.C.E.</a:t>
            </a:r>
          </a:p>
          <a:p>
            <a:r>
              <a:rPr lang="en-US" altLang="en-US" sz="2400" dirty="0" smtClean="0"/>
              <a:t>Involved in civil wars for control of Alexander’s empire</a:t>
            </a:r>
            <a:endParaRPr lang="en-US" altLang="en-US" sz="2400" dirty="0"/>
          </a:p>
          <a:p>
            <a:r>
              <a:rPr lang="en-US" altLang="en-US" sz="2400" dirty="0"/>
              <a:t>He soon </a:t>
            </a:r>
            <a:r>
              <a:rPr lang="en-US" altLang="en-US" sz="2400" dirty="0" smtClean="0"/>
              <a:t>began </a:t>
            </a:r>
            <a:r>
              <a:rPr lang="en-US" altLang="en-US" sz="2400" dirty="0"/>
              <a:t>military </a:t>
            </a:r>
            <a:r>
              <a:rPr lang="en-US" altLang="en-US" sz="2400" dirty="0" smtClean="0"/>
              <a:t>campaigns </a:t>
            </a:r>
            <a:r>
              <a:rPr lang="en-US" altLang="en-US" sz="2400" dirty="0"/>
              <a:t>to the east </a:t>
            </a:r>
            <a:r>
              <a:rPr lang="en-US" altLang="en-US" sz="2400" dirty="0" smtClean="0"/>
              <a:t>and west to expand his empire</a:t>
            </a:r>
          </a:p>
        </p:txBody>
      </p:sp>
      <p:pic>
        <p:nvPicPr>
          <p:cNvPr id="10247" name="Picture 7" descr="File:Seleucid-Empire 200bc.jpg">
            <a:hlinkClick r:id="rId2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514600"/>
            <a:ext cx="4419600" cy="25400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650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Seleucid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Fought war with </a:t>
            </a:r>
            <a:r>
              <a:rPr lang="en-US" altLang="en-US" dirty="0" smtClean="0"/>
              <a:t>the </a:t>
            </a:r>
            <a:r>
              <a:rPr lang="en-US" altLang="en-US" dirty="0" err="1" smtClean="0"/>
              <a:t>Mauryan</a:t>
            </a:r>
            <a:r>
              <a:rPr lang="en-US" altLang="en-US" dirty="0" smtClean="0"/>
              <a:t> </a:t>
            </a:r>
            <a:r>
              <a:rPr lang="en-US" altLang="en-US" dirty="0"/>
              <a:t>Empire from 305 – 303 B.C.E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Defeated </a:t>
            </a:r>
            <a:r>
              <a:rPr lang="en-US" altLang="en-US" dirty="0" err="1" smtClean="0"/>
              <a:t>Antigonus</a:t>
            </a:r>
            <a:r>
              <a:rPr lang="en-US" altLang="en-US" dirty="0" smtClean="0"/>
              <a:t> I at the Battle of </a:t>
            </a:r>
            <a:r>
              <a:rPr lang="en-US" altLang="en-US" dirty="0" err="1" smtClean="0"/>
              <a:t>Ipsus</a:t>
            </a:r>
            <a:r>
              <a:rPr lang="en-US" altLang="en-US" dirty="0" smtClean="0"/>
              <a:t> in 301 B.C.E.</a:t>
            </a:r>
          </a:p>
          <a:p>
            <a:r>
              <a:rPr lang="en-US" altLang="en-US" dirty="0" smtClean="0"/>
              <a:t>Empire </a:t>
            </a:r>
            <a:r>
              <a:rPr lang="en-US" altLang="en-US" dirty="0"/>
              <a:t>reached its peak </a:t>
            </a:r>
            <a:r>
              <a:rPr lang="en-US" altLang="en-US" dirty="0" smtClean="0"/>
              <a:t>after gaining </a:t>
            </a:r>
            <a:r>
              <a:rPr lang="en-US" altLang="en-US" dirty="0"/>
              <a:t>control over Anatolia </a:t>
            </a:r>
            <a:r>
              <a:rPr lang="en-US" altLang="en-US" dirty="0" smtClean="0"/>
              <a:t>in </a:t>
            </a:r>
            <a:r>
              <a:rPr lang="en-US" altLang="en-US" dirty="0"/>
              <a:t>281 B.C.E. </a:t>
            </a:r>
          </a:p>
          <a:p>
            <a:endParaRPr lang="en-US" alt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590800"/>
            <a:ext cx="4384321" cy="2358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992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Decline of the Seleucid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Seleucus</a:t>
            </a:r>
            <a:r>
              <a:rPr lang="en-US" dirty="0" smtClean="0"/>
              <a:t> I was assassinated in September 281 B.C.E. while planning an invasion of Macedon</a:t>
            </a:r>
          </a:p>
          <a:p>
            <a:r>
              <a:rPr lang="en-US" dirty="0" smtClean="0"/>
              <a:t>Continued wars from 281 – 246 B.C.E. left the empire weak and fragmented </a:t>
            </a:r>
          </a:p>
          <a:p>
            <a:r>
              <a:rPr lang="en-US" dirty="0" smtClean="0"/>
              <a:t>By 245 B.C.E. the provinces of Bactria and Parthia declared its independence</a:t>
            </a:r>
          </a:p>
          <a:p>
            <a:r>
              <a:rPr lang="en-US" dirty="0" smtClean="0"/>
              <a:t>A series of wars with Egypt, known as the Syrian Wars, from 274 -168 B.C.E. led to a resurgence of the empire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944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Decline </a:t>
            </a:r>
            <a:r>
              <a:rPr lang="en-US" altLang="en-US" dirty="0"/>
              <a:t>of the Seleucid Empire</a:t>
            </a:r>
          </a:p>
        </p:txBody>
      </p:sp>
      <p:pic>
        <p:nvPicPr>
          <p:cNvPr id="1026" name="Picture 2" descr="C:\Users\Gary Ferguson\Documents\History 101, World Civ. to 1500\Maps\Parthian Empire, circa 1 C.E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564" y="2209800"/>
            <a:ext cx="439415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38100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Defeated by the growing Roman Empire by 188 B.C.E.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By 100 B.C.E. the empire was reduced to control of just a few cities in Syria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Parthians </a:t>
            </a:r>
            <a:r>
              <a:rPr lang="en-US" altLang="en-US" sz="2400" dirty="0"/>
              <a:t>defeated the Romans in 53 B.C.E. halting Roman incursions into the region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Parthian Empire reached its peak between 53 B.C.E. – 233 C.E.</a:t>
            </a:r>
          </a:p>
        </p:txBody>
      </p:sp>
    </p:spTree>
    <p:extLst>
      <p:ext uri="{BB962C8B-B14F-4D97-AF65-F5344CB8AC3E}">
        <p14:creationId xmlns:p14="http://schemas.microsoft.com/office/powerpoint/2010/main" val="156241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6594" y="381000"/>
            <a:ext cx="7772400" cy="1143000"/>
          </a:xfrm>
        </p:spPr>
        <p:txBody>
          <a:bodyPr/>
          <a:lstStyle/>
          <a:p>
            <a:r>
              <a:rPr lang="en-US" altLang="en-US" dirty="0"/>
              <a:t>Parthian Empire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Parthia established as a </a:t>
            </a:r>
            <a:r>
              <a:rPr lang="en-US" altLang="en-US" sz="2400" dirty="0" smtClean="0"/>
              <a:t>kingdom </a:t>
            </a:r>
            <a:r>
              <a:rPr lang="en-US" altLang="en-US" sz="2400" dirty="0"/>
              <a:t>in 247 </a:t>
            </a:r>
            <a:r>
              <a:rPr lang="en-US" altLang="en-US" sz="2400" dirty="0" smtClean="0"/>
              <a:t>B.C.E.</a:t>
            </a:r>
          </a:p>
          <a:p>
            <a:pPr>
              <a:lnSpc>
                <a:spcPct val="90000"/>
              </a:lnSpc>
            </a:pPr>
            <a:r>
              <a:rPr lang="en-US" altLang="en-US" sz="2400" dirty="0" err="1" smtClean="0"/>
              <a:t>Mithradates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I led the empire to its peak by his death in 138 B.C.E</a:t>
            </a:r>
            <a:r>
              <a:rPr lang="en-US" altLang="en-US" sz="2400" dirty="0" smtClean="0"/>
              <a:t>.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Parthian Empire </a:t>
            </a:r>
            <a:r>
              <a:rPr lang="en-US" altLang="en-US" sz="2400" dirty="0" smtClean="0"/>
              <a:t>influence increases </a:t>
            </a:r>
            <a:r>
              <a:rPr lang="en-US" altLang="en-US" sz="2400" dirty="0"/>
              <a:t>after victory over </a:t>
            </a:r>
            <a:r>
              <a:rPr lang="en-US" altLang="en-US" sz="2400" dirty="0" smtClean="0"/>
              <a:t>Rome </a:t>
            </a:r>
            <a:r>
              <a:rPr lang="en-US" altLang="en-US" sz="2400" dirty="0"/>
              <a:t>in 53 B.C.E.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Continued civil wars led to the collapse </a:t>
            </a:r>
            <a:r>
              <a:rPr lang="en-US" altLang="en-US" sz="2400" dirty="0"/>
              <a:t>of </a:t>
            </a:r>
            <a:r>
              <a:rPr lang="en-US" altLang="en-US" sz="2400" dirty="0" smtClean="0"/>
              <a:t>the empire in 224 C.E</a:t>
            </a:r>
            <a:r>
              <a:rPr lang="en-US" altLang="en-US" sz="2400" dirty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  <p:sp>
        <p:nvSpPr>
          <p:cNvPr id="13318" name="AutoShape 6" descr="http://upload.wikimedia.org/wikipedia/en/f/fc/Parthian_Empire_248_â_224_%28BC%29.PNG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0" name="AutoShape 8" descr="http://upload.wikimedia.org/wikipedia/en/f/fc/Parthian_Empire_248_â_224_%28BC%29.PNG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2" name="AutoShape 10" descr="http://upload.wikimedia.org/wikipedia/en/f/fc/Parthian_Empire_248_â_224_%28BC%29.PNG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AutoShape 12" descr="http://upload.wikimedia.org/wikipedia/en/f/fc/Parthian_Empire_248_â_224_%28BC%29.PNG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AutoShape 14" descr="http://upload.wikimedia.org/wikipedia/en/f/fc/Parthian_Empire_248_â_224_%28BC%29.PNG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AutoShape 16" descr="http://upload.wikimedia.org/wikipedia/en/f/fc/Parthian_Empire_248_â_224_%28BC%29.PNG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AutoShape 18" descr="http://upload.wikimedia.org/wikipedia/en/f/fc/Parthian_Empire_248_â_224_%28BC%29.PNG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AutoShape 20" descr="http://upload.wikimedia.org/wikipedia/en/f/fc/Parthian_Empire_248_â_224_%28BC%29.PNG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4" name="AutoShape 22" descr="http://upload.wikimedia.org/wikipedia/en/f/fc/Parthian_Empire_248_â_224_%28BC%29.PNG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6" name="AutoShape 24" descr="http://upload.wikimedia.org/wikipedia/en/f/fc/Parthian_Empire_248_â_224_%28BC%29.PNG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3059113" y="2593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3344" name="Picture 32" descr="Map of&#10;Parthia at it's greatest extent, ca. 1st cent. BCE.">
            <a:hlinkClick r:id="rId2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794" y="2285978"/>
            <a:ext cx="4228440" cy="280196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5999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Mithradates</a:t>
            </a:r>
            <a:r>
              <a:rPr lang="en-US" dirty="0"/>
              <a:t>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Born around 195 B.C.E.</a:t>
            </a:r>
          </a:p>
          <a:p>
            <a:r>
              <a:rPr lang="en-US" dirty="0" smtClean="0"/>
              <a:t>Ruled </a:t>
            </a:r>
            <a:r>
              <a:rPr lang="en-US" dirty="0"/>
              <a:t>Parthia </a:t>
            </a:r>
            <a:r>
              <a:rPr lang="en-US" dirty="0" smtClean="0"/>
              <a:t>from 165 – 132 B.C.E.</a:t>
            </a:r>
            <a:endParaRPr lang="en-US" dirty="0"/>
          </a:p>
          <a:p>
            <a:r>
              <a:rPr lang="en-US" dirty="0"/>
              <a:t>Expanded Parthian control to the east gaining control over </a:t>
            </a:r>
            <a:r>
              <a:rPr lang="en-US" dirty="0" smtClean="0"/>
              <a:t>portions of major </a:t>
            </a:r>
            <a:r>
              <a:rPr lang="en-US" dirty="0"/>
              <a:t>trade </a:t>
            </a:r>
            <a:r>
              <a:rPr lang="en-US" dirty="0" smtClean="0"/>
              <a:t>routes</a:t>
            </a:r>
          </a:p>
          <a:p>
            <a:r>
              <a:rPr lang="en-US" dirty="0" smtClean="0"/>
              <a:t>Conquered Babylonia in 144, Media in 141 and Persia in 139 B.C.E.</a:t>
            </a:r>
          </a:p>
          <a:p>
            <a:r>
              <a:rPr lang="en-US" dirty="0" smtClean="0"/>
              <a:t>Promoted religious tolerance within his empire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232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 Routes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 the 1</a:t>
            </a:r>
            <a:r>
              <a:rPr lang="en-US" baseline="30000" dirty="0" smtClean="0"/>
              <a:t>st</a:t>
            </a:r>
            <a:r>
              <a:rPr lang="en-US" dirty="0" smtClean="0"/>
              <a:t> century B.C.E. trade routes extended from China westward</a:t>
            </a:r>
          </a:p>
          <a:p>
            <a:r>
              <a:rPr lang="en-US" dirty="0" smtClean="0"/>
              <a:t>The overland routes became known as “the Silk Roads”</a:t>
            </a:r>
          </a:p>
          <a:p>
            <a:r>
              <a:rPr lang="en-US" dirty="0" smtClean="0"/>
              <a:t>The long distance trade  connected the peoples of many regions</a:t>
            </a:r>
          </a:p>
          <a:p>
            <a:endParaRPr lang="en-US" dirty="0"/>
          </a:p>
        </p:txBody>
      </p:sp>
      <p:pic>
        <p:nvPicPr>
          <p:cNvPr id="2050" name="Picture 2" descr="C:\Users\Gary Ferguson\Documents\History 101, World Civ. to 1500\Maps\Trade Routes of Chine and Afro - Eurasia around 300 B.C.E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362200"/>
            <a:ext cx="4326275" cy="281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779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Established around 312 B.C.E. along major trade routes</a:t>
            </a:r>
          </a:p>
          <a:p>
            <a:r>
              <a:rPr lang="en-US" dirty="0" smtClean="0"/>
              <a:t>Became a large caravan city trading silks, textiles  and spices by 100 B.C.E.</a:t>
            </a:r>
          </a:p>
          <a:p>
            <a:r>
              <a:rPr lang="en-US" dirty="0" smtClean="0"/>
              <a:t>Trade through the city declined after it was  conquered by Rome in 106 C.E.</a:t>
            </a:r>
          </a:p>
          <a:p>
            <a:endParaRPr lang="en-US" dirty="0"/>
          </a:p>
        </p:txBody>
      </p:sp>
      <p:pic>
        <p:nvPicPr>
          <p:cNvPr id="3074" name="Picture 2" descr="C:\Users\Gary Ferguson\Documents\History 101, World Civ. to 1500\Photos and Illustrations\Great Temple of Petr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38400"/>
            <a:ext cx="4237120" cy="272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364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 and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By 300 B.C.E. the Silk Roads linked east and west</a:t>
            </a:r>
          </a:p>
          <a:p>
            <a:r>
              <a:rPr lang="en-US" dirty="0" smtClean="0"/>
              <a:t>Silk was valued by the ruling class and elites</a:t>
            </a:r>
          </a:p>
          <a:p>
            <a:r>
              <a:rPr lang="en-US" dirty="0" smtClean="0"/>
              <a:t>Chinese farmers grew produce for sale at markets along trade routes</a:t>
            </a:r>
          </a:p>
          <a:p>
            <a:r>
              <a:rPr lang="en-US" dirty="0"/>
              <a:t>L</a:t>
            </a:r>
            <a:r>
              <a:rPr lang="en-US" dirty="0" smtClean="0"/>
              <a:t>ed to the development of a coinage system </a:t>
            </a:r>
            <a:endParaRPr lang="en-US" dirty="0"/>
          </a:p>
        </p:txBody>
      </p:sp>
      <p:pic>
        <p:nvPicPr>
          <p:cNvPr id="4098" name="Picture 2" descr="C:\Users\Gary Ferguson\Documents\History 101, World Civ. to 1500\Photos and Illustrations\Silk Road Route Between China and the Western World, 200 B.C.E.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600"/>
            <a:ext cx="4308558" cy="253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46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 Trade Routes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600" dirty="0" smtClean="0"/>
              <a:t>By 350 B.C.E. sea trade routes were expanding</a:t>
            </a:r>
          </a:p>
          <a:p>
            <a:r>
              <a:rPr lang="en-US" sz="4600" dirty="0" smtClean="0"/>
              <a:t>Larger and faster ships carried more cargo</a:t>
            </a:r>
          </a:p>
          <a:p>
            <a:r>
              <a:rPr lang="en-US" sz="4600" dirty="0" smtClean="0"/>
              <a:t>Viewed as a safer route for trading goods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1026" name="Picture 2" descr="C:\Users\Gary Ferguson\Documents\History 101, World Civ. to 1500\Photos and Illustrations\Trade Routes, circa 300 B.C.E.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61056"/>
            <a:ext cx="4267200" cy="285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454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Expanding Trade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the 1</a:t>
            </a:r>
            <a:r>
              <a:rPr lang="en-US" baseline="30000" dirty="0" smtClean="0"/>
              <a:t>st</a:t>
            </a:r>
            <a:r>
              <a:rPr lang="en-US" dirty="0" smtClean="0"/>
              <a:t> century B.C.E. Arab and Indian ships transported goods across the Indian Ocean</a:t>
            </a:r>
          </a:p>
          <a:p>
            <a:r>
              <a:rPr lang="en-US" dirty="0" smtClean="0"/>
              <a:t>Alexandria, </a:t>
            </a:r>
            <a:r>
              <a:rPr lang="en-US" smtClean="0"/>
              <a:t>Egypt emerged </a:t>
            </a:r>
            <a:r>
              <a:rPr lang="en-US" dirty="0" smtClean="0"/>
              <a:t>as a leading center of trade </a:t>
            </a:r>
          </a:p>
          <a:p>
            <a:r>
              <a:rPr lang="en-US" dirty="0" smtClean="0"/>
              <a:t>New navigational techniques and knowledge expanded sea trade routes</a:t>
            </a:r>
          </a:p>
          <a:p>
            <a:r>
              <a:rPr lang="en-US" dirty="0" smtClean="0"/>
              <a:t>New seaport cities were established along the Indian Ocean for trade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793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800</Words>
  <Application>Microsoft Office PowerPoint</Application>
  <PresentationFormat>On-screen Show (4:3)</PresentationFormat>
  <Paragraphs>90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Chandragupta Maurya</vt:lpstr>
      <vt:lpstr>Expansion of the Empire</vt:lpstr>
      <vt:lpstr>Expansion of the Empire</vt:lpstr>
      <vt:lpstr>Ashoka the Great (304 – 232 B.C.E.)</vt:lpstr>
      <vt:lpstr>Ashoka the Great</vt:lpstr>
      <vt:lpstr>Mauryan Empire</vt:lpstr>
      <vt:lpstr>Seleucus I Nicator</vt:lpstr>
      <vt:lpstr>Seleucus I</vt:lpstr>
      <vt:lpstr>Seleucid Empire</vt:lpstr>
      <vt:lpstr>Decline of the Seleucid Empire</vt:lpstr>
      <vt:lpstr>Decline of the Seleucid Empire</vt:lpstr>
      <vt:lpstr>Parthian Empire</vt:lpstr>
      <vt:lpstr>Mithradates I</vt:lpstr>
      <vt:lpstr>Trade Routes</vt:lpstr>
      <vt:lpstr>Petra</vt:lpstr>
      <vt:lpstr>Trade and China</vt:lpstr>
      <vt:lpstr>Sea Trade Routes</vt:lpstr>
      <vt:lpstr>Expanding Trade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Chandragupta Maurya</dc:title>
  <dc:creator>Gary Ferguson</dc:creator>
  <cp:lastModifiedBy>Gary Ferguson</cp:lastModifiedBy>
  <cp:revision>1</cp:revision>
  <dcterms:created xsi:type="dcterms:W3CDTF">2017-03-09T00:22:24Z</dcterms:created>
  <dcterms:modified xsi:type="dcterms:W3CDTF">2017-03-09T00:26:16Z</dcterms:modified>
</cp:coreProperties>
</file>